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4"/>
  </p:sldMasterIdLst>
  <p:notesMasterIdLst>
    <p:notesMasterId r:id="rId17"/>
  </p:notesMasterIdLst>
  <p:sldIdLst>
    <p:sldId id="256" r:id="rId5"/>
    <p:sldId id="259" r:id="rId6"/>
    <p:sldId id="260" r:id="rId7"/>
    <p:sldId id="268" r:id="rId8"/>
    <p:sldId id="271" r:id="rId9"/>
    <p:sldId id="272" r:id="rId10"/>
    <p:sldId id="262" r:id="rId11"/>
    <p:sldId id="265" r:id="rId12"/>
    <p:sldId id="258" r:id="rId13"/>
    <p:sldId id="266" r:id="rId14"/>
    <p:sldId id="269" r:id="rId15"/>
    <p:sldId id="267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2F0A8BC8-8810-4516-88A9-77272A97EB56}">
          <p14:sldIdLst>
            <p14:sldId id="256"/>
            <p14:sldId id="259"/>
          </p14:sldIdLst>
        </p14:section>
        <p14:section name="Explicación de Rancher y topología" id="{C28FC548-E971-4E85-BF3F-52E6DE7B76C9}">
          <p14:sldIdLst>
            <p14:sldId id="260"/>
            <p14:sldId id="268"/>
            <p14:sldId id="271"/>
          </p14:sldIdLst>
        </p14:section>
        <p14:section name="Explicación de los servicios utilizados" id="{F04E570C-2D9B-4FEA-AA8E-3B28E8F473BB}">
          <p14:sldIdLst>
            <p14:sldId id="272"/>
            <p14:sldId id="262"/>
            <p14:sldId id="265"/>
            <p14:sldId id="258"/>
            <p14:sldId id="266"/>
          </p14:sldIdLst>
        </p14:section>
        <p14:section name="Credenciales" id="{023284FD-CDDF-42F6-9542-4B82CE24B50D}">
          <p14:sldIdLst>
            <p14:sldId id="269"/>
          </p14:sldIdLst>
        </p14:section>
        <p14:section name="Final" id="{79FAB509-2A38-422A-B959-D820D967C6BC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5282A-72D6-4479-B301-E5A7D0DE848B}" v="1279" dt="2021-01-18T21:03:01.209"/>
    <p1510:client id="{6FCF7BEF-7390-48D9-B296-9A31237AD2FA}" v="1084" dt="2021-01-18T20:54:37.515"/>
    <p1510:client id="{A7E02134-4397-40FC-91B4-D0A15C9E6014}" v="1328" dt="2021-01-18T21:23:21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407F1-3D40-4585-94A0-2796695C3E0F}" type="datetimeFigureOut">
              <a:rPr lang="es-ES" smtClean="0"/>
              <a:t>18/01/2021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FE99-88C2-432B-834C-BEC751A650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103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MIRA QUÉ GUAPO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FE99-88C2-432B-834C-BEC751A6500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27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FE99-88C2-432B-834C-BEC751A6500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14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Fleet es la herramienta qué nos permite automatizar el despliegue fácilmente en nuestro entorno.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FE99-88C2-432B-834C-BEC751A6500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61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24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0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8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2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9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1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9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71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abraca/ARSO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.gke.warso.studio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://wordpress.gke.warso.studio/" TargetMode="External"/><Relationship Id="rId4" Type="http://schemas.openxmlformats.org/officeDocument/2006/relationships/hyperlink" Target="http://web.azure.warso.stud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408D08AD-7950-4FEC-AB16-6860B854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66" b="-1"/>
          <a:stretch/>
        </p:blipFill>
        <p:spPr>
          <a:xfrm>
            <a:off x="1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94CB10-7F89-462B-A33A-1267EA10982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023394" y="234138"/>
            <a:ext cx="6708913" cy="3094382"/>
          </a:xfrm>
        </p:spPr>
        <p:txBody>
          <a:bodyPr>
            <a:noAutofit/>
          </a:bodyPr>
          <a:lstStyle/>
          <a:p>
            <a:pPr algn="ctr"/>
            <a:r>
              <a:rPr lang="es-E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Despliegue de un clúster de Kubernetes con Rancher en OpenStack, Google Cloud y Azure, implementando una topología de red de una empresa con distintos servidores.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07698E-C792-4C25-921B-E08F8637B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0" y="4597398"/>
            <a:ext cx="4991100" cy="2146301"/>
          </a:xfrm>
        </p:spPr>
        <p:txBody>
          <a:bodyPr>
            <a:normAutofit fontScale="92500"/>
          </a:bodyPr>
          <a:lstStyle/>
          <a:p>
            <a:pPr algn="l"/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Autores: </a:t>
            </a:r>
          </a:p>
          <a:p>
            <a:pPr algn="l"/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Aarón Blanco Álvarez</a:t>
            </a:r>
          </a:p>
          <a:p>
            <a:pPr algn="l"/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Ángel Luis Labraca Miranda</a:t>
            </a:r>
          </a:p>
          <a:p>
            <a:pPr algn="l"/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Francisco José López Carrillo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2183F6AB-24AC-4EE0-BAAF-CFA5E0E80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" y="-1"/>
            <a:ext cx="2353326" cy="230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2D4CFD-D4AC-4982-A16E-A8658E202A8C}"/>
              </a:ext>
            </a:extLst>
          </p:cNvPr>
          <p:cNvSpPr txBox="1"/>
          <p:nvPr/>
        </p:nvSpPr>
        <p:spPr>
          <a:xfrm>
            <a:off x="-1" y="5934660"/>
            <a:ext cx="5516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Administración de Redes y Sistemas Operativos</a:t>
            </a:r>
          </a:p>
          <a:p>
            <a:r>
              <a:rPr lang="es-E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Grado en Ingeniería Informática</a:t>
            </a:r>
          </a:p>
          <a:p>
            <a:r>
              <a:rPr lang="es-E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Curso Académico: 2020/2021</a:t>
            </a:r>
          </a:p>
        </p:txBody>
      </p:sp>
    </p:spTree>
    <p:extLst>
      <p:ext uri="{BB962C8B-B14F-4D97-AF65-F5344CB8AC3E}">
        <p14:creationId xmlns:p14="http://schemas.microsoft.com/office/powerpoint/2010/main" val="150167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B3DF1-F74E-4984-9FA6-B63B0486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7326"/>
            <a:ext cx="10668000" cy="1524000"/>
          </a:xfrm>
        </p:spPr>
        <p:txBody>
          <a:bodyPr/>
          <a:lstStyle/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Balanceadores de carga y DNS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8DE6F-6D77-49F4-90BC-12087CB56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09225"/>
            <a:ext cx="10668000" cy="3818083"/>
          </a:xfrm>
        </p:spPr>
        <p:txBody>
          <a:bodyPr/>
          <a:lstStyle/>
          <a:p>
            <a:r>
              <a:rPr lang="es-ES"/>
              <a:t>Capa 4</a:t>
            </a:r>
          </a:p>
          <a:p>
            <a:r>
              <a:rPr lang="es-ES"/>
              <a:t>Capa 7</a:t>
            </a:r>
          </a:p>
        </p:txBody>
      </p:sp>
      <p:pic>
        <p:nvPicPr>
          <p:cNvPr id="4" name="2021-01-18 21-18-22">
            <a:hlinkClick r:id="" action="ppaction://media"/>
            <a:extLst>
              <a:ext uri="{FF2B5EF4-FFF2-40B4-BE49-F238E27FC236}">
                <a16:creationId xmlns:a16="http://schemas.microsoft.com/office/drawing/2014/main" id="{4AB51A2F-4D14-4AC2-9545-B98A728D3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2862" y="1685485"/>
            <a:ext cx="9195581" cy="51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A0F62-B2E1-4C92-9B22-775E7361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72473"/>
            <a:ext cx="10668000" cy="1524000"/>
          </a:xfrm>
        </p:spPr>
        <p:txBody>
          <a:bodyPr/>
          <a:lstStyle/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Credenciales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16BA5E-0EFE-4137-96C3-8CF6EFBF8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4" y="762000"/>
            <a:ext cx="4044892" cy="3818083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Google: </a:t>
            </a:r>
          </a:p>
          <a:p>
            <a:pPr lvl="1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Creación de Proyecto</a:t>
            </a:r>
          </a:p>
          <a:p>
            <a:pPr lvl="1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Activación de API</a:t>
            </a:r>
          </a:p>
          <a:p>
            <a:pPr lvl="1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Cuenta de servicios</a:t>
            </a:r>
          </a:p>
          <a:p>
            <a:pPr lvl="1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Descarga JSON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D83E1CE-EC06-4105-9F38-97609FDF6956}"/>
              </a:ext>
            </a:extLst>
          </p:cNvPr>
          <p:cNvSpPr txBox="1">
            <a:spLocks/>
          </p:cNvSpPr>
          <p:nvPr/>
        </p:nvSpPr>
        <p:spPr>
          <a:xfrm>
            <a:off x="4611022" y="3875851"/>
            <a:ext cx="4044892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OpenStack: </a:t>
            </a:r>
          </a:p>
          <a:p>
            <a:pPr lvl="1"/>
            <a:r>
              <a:rPr lang="es-ES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Descarga OPENRC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Rancher:</a:t>
            </a:r>
          </a:p>
          <a:p>
            <a:pPr lvl="1"/>
            <a:r>
              <a:rPr lang="es-ES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RKE </a:t>
            </a:r>
            <a:r>
              <a:rPr lang="es-ES" dirty="0" err="1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Credentials</a:t>
            </a:r>
            <a:endParaRPr lang="es-ES" dirty="0">
              <a:solidFill>
                <a:schemeClr val="accent1">
                  <a:lumMod val="20000"/>
                  <a:lumOff val="80000"/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ES" dirty="0" err="1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</a:t>
            </a:r>
            <a:r>
              <a:rPr lang="es-ES" dirty="0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>
                <a:solidFill>
                  <a:schemeClr val="accent1">
                    <a:lumMod val="20000"/>
                    <a:lumOff val="80000"/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</a:t>
            </a:r>
            <a:endParaRPr lang="es-ES" dirty="0">
              <a:solidFill>
                <a:schemeClr val="accent1">
                  <a:lumMod val="20000"/>
                  <a:lumOff val="80000"/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53927C6-6F8C-4AA2-8BB7-58384FC9978D}"/>
              </a:ext>
            </a:extLst>
          </p:cNvPr>
          <p:cNvSpPr txBox="1">
            <a:spLocks/>
          </p:cNvSpPr>
          <p:nvPr/>
        </p:nvSpPr>
        <p:spPr>
          <a:xfrm>
            <a:off x="7814344" y="137326"/>
            <a:ext cx="4377656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Azure: </a:t>
            </a:r>
          </a:p>
          <a:p>
            <a:pPr lvl="1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Creación de Aplicación</a:t>
            </a:r>
          </a:p>
          <a:p>
            <a:pPr lvl="1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Permisos de aplicación</a:t>
            </a:r>
          </a:p>
          <a:p>
            <a:pPr lvl="1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Permiso de suscripción</a:t>
            </a:r>
          </a:p>
          <a:p>
            <a:pPr marL="457200" lvl="1" indent="0">
              <a:buNone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Rancher:</a:t>
            </a:r>
          </a:p>
          <a:p>
            <a:pPr lvl="1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Credentials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3D45669-F050-4A3A-A29A-C3C1DCC2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27" y="513190"/>
            <a:ext cx="3601747" cy="3066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DD59E4-9A31-4817-9B2C-B2ADCEFF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6" y="4718092"/>
            <a:ext cx="4524375" cy="1066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C8366D-DF22-4E95-9FD0-58AF29FCB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616" y="4510817"/>
            <a:ext cx="3904861" cy="14813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3632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C7EE8F-9BF2-403F-A95A-29750DD6B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1" b="3774"/>
          <a:stretch/>
        </p:blipFill>
        <p:spPr bwMode="auto"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71ACCD-4D44-4135-9A16-54E1F10C54C4}"/>
              </a:ext>
            </a:extLst>
          </p:cNvPr>
          <p:cNvSpPr txBox="1"/>
          <p:nvPr/>
        </p:nvSpPr>
        <p:spPr>
          <a:xfrm>
            <a:off x="6243205" y="3535946"/>
            <a:ext cx="4572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</a:t>
            </a:r>
            <a:r>
              <a:rPr lang="en-US" sz="30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Alguna</a:t>
            </a:r>
            <a:r>
              <a:rPr lang="en-US" sz="30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pregunta</a:t>
            </a:r>
            <a:r>
              <a:rPr lang="en-US" sz="30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61B510-96B2-4FE1-B79C-E80C808E8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195" y="446689"/>
            <a:ext cx="7789452" cy="15072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</a:t>
            </a:r>
            <a:r>
              <a:rPr lang="en-US" sz="6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Muuuuchas</a:t>
            </a:r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gracias!</a:t>
            </a:r>
          </a:p>
        </p:txBody>
      </p:sp>
    </p:spTree>
    <p:extLst>
      <p:ext uri="{BB962C8B-B14F-4D97-AF65-F5344CB8AC3E}">
        <p14:creationId xmlns:p14="http://schemas.microsoft.com/office/powerpoint/2010/main" val="70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D9BD0-698A-4A4E-9FC8-93E01547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0822"/>
            <a:ext cx="10668000" cy="1524000"/>
          </a:xfrm>
        </p:spPr>
        <p:txBody>
          <a:bodyPr/>
          <a:lstStyle/>
          <a:p>
            <a:pPr algn="ctr"/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Empresas y servicios que se utilizan en este proyecto</a:t>
            </a:r>
          </a:p>
        </p:txBody>
      </p:sp>
      <p:pic>
        <p:nvPicPr>
          <p:cNvPr id="2050" name="Picture 2" descr="NGINX Web Server |">
            <a:extLst>
              <a:ext uri="{FF2B5EF4-FFF2-40B4-BE49-F238E27FC236}">
                <a16:creationId xmlns:a16="http://schemas.microsoft.com/office/drawing/2014/main" id="{6C665F25-5770-4923-A65C-BCFC2169E7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5" y="3112852"/>
            <a:ext cx="2276021" cy="22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terprise Kubernetes Management | Rancher">
            <a:extLst>
              <a:ext uri="{FF2B5EF4-FFF2-40B4-BE49-F238E27FC236}">
                <a16:creationId xmlns:a16="http://schemas.microsoft.com/office/drawing/2014/main" id="{947E49C8-14D2-4660-BB6F-ED4134AC9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41" y="4448628"/>
            <a:ext cx="2276021" cy="22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 Kubernetes PNG transparente - StickPNG">
            <a:extLst>
              <a:ext uri="{FF2B5EF4-FFF2-40B4-BE49-F238E27FC236}">
                <a16:creationId xmlns:a16="http://schemas.microsoft.com/office/drawing/2014/main" id="{FCD76684-92B8-4691-AB19-448BCF75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01" y="1870863"/>
            <a:ext cx="2445077" cy="23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cker tutorial — Build Docker image for your Angular 6 application | by  KarthiKeyan Shanmugam | Medium">
            <a:extLst>
              <a:ext uri="{FF2B5EF4-FFF2-40B4-BE49-F238E27FC236}">
                <a16:creationId xmlns:a16="http://schemas.microsoft.com/office/drawing/2014/main" id="{75405D4D-11FB-4FB8-A572-77914018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025" y="2017988"/>
            <a:ext cx="2162018" cy="184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WordPress.com - Wikipedia, la enciclopedia libre">
            <a:extLst>
              <a:ext uri="{FF2B5EF4-FFF2-40B4-BE49-F238E27FC236}">
                <a16:creationId xmlns:a16="http://schemas.microsoft.com/office/drawing/2014/main" id="{E549969B-B3AE-4179-941C-DD07F505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81" y="1245087"/>
            <a:ext cx="1753827" cy="175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4FAEC1-78BA-43FB-91AD-5FF63ACF8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049" y="2940907"/>
            <a:ext cx="3476625" cy="1085850"/>
          </a:xfrm>
          <a:prstGeom prst="rect">
            <a:avLst/>
          </a:prstGeom>
        </p:spPr>
      </p:pic>
      <p:pic>
        <p:nvPicPr>
          <p:cNvPr id="2070" name="Picture 22" descr="FileZilla - Viquipèdia, l'enciclopèdia lliure">
            <a:extLst>
              <a:ext uri="{FF2B5EF4-FFF2-40B4-BE49-F238E27FC236}">
                <a16:creationId xmlns:a16="http://schemas.microsoft.com/office/drawing/2014/main" id="{D1FB83B6-7115-44FE-8DDA-C5CC3B93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79" y="5263859"/>
            <a:ext cx="1513693" cy="15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EB4CF932-E056-4F82-9150-E0A4E8F6D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84" y="1750736"/>
            <a:ext cx="2276021" cy="22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Procesadores EPYC™ de 2.ª generación | Google Cloud Platform | AMD">
            <a:extLst>
              <a:ext uri="{FF2B5EF4-FFF2-40B4-BE49-F238E27FC236}">
                <a16:creationId xmlns:a16="http://schemas.microsoft.com/office/drawing/2014/main" id="{7B45C3DC-7E31-4293-A182-6CFFAE8C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19" y="3887360"/>
            <a:ext cx="5432011" cy="129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Microsoft Azure Is Ready For You - KT Connections Blog | Rapid City, SD |  KT Connections">
            <a:extLst>
              <a:ext uri="{FF2B5EF4-FFF2-40B4-BE49-F238E27FC236}">
                <a16:creationId xmlns:a16="http://schemas.microsoft.com/office/drawing/2014/main" id="{F1C055E4-BA98-4F1C-816D-82B66E434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18" y="4647100"/>
            <a:ext cx="3758151" cy="18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Molecular Neuroimaging Github account – Molecular Neuroimaging">
            <a:extLst>
              <a:ext uri="{FF2B5EF4-FFF2-40B4-BE49-F238E27FC236}">
                <a16:creationId xmlns:a16="http://schemas.microsoft.com/office/drawing/2014/main" id="{6D67F596-BEA6-4D55-B7D7-32BBAC1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38" y="5250905"/>
            <a:ext cx="1674078" cy="15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49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B4F01-A670-4E13-96C0-D6380866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80780"/>
            <a:ext cx="10668000" cy="1524000"/>
          </a:xfrm>
        </p:spPr>
        <p:txBody>
          <a:bodyPr/>
          <a:lstStyle/>
          <a:p>
            <a:r>
              <a: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Rancher?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E4E4F8-1658-490B-A504-6A24CEE0A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359" y="1502186"/>
            <a:ext cx="4741949" cy="5043587"/>
          </a:xfrm>
        </p:spPr>
        <p:txBody>
          <a:bodyPr/>
          <a:lstStyle/>
          <a:p>
            <a:r>
              <a:rPr lang="es-E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Unificar todos los servicios y clústeres en una misma interfaz.</a:t>
            </a:r>
          </a:p>
          <a:p>
            <a:r>
              <a:rPr lang="es-E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Simplificar la gestión de los recursos.</a:t>
            </a:r>
          </a:p>
        </p:txBody>
      </p:sp>
      <p:pic>
        <p:nvPicPr>
          <p:cNvPr id="3078" name="Picture 6" descr="Enterprise Kubernetes Management | Rancher">
            <a:extLst>
              <a:ext uri="{FF2B5EF4-FFF2-40B4-BE49-F238E27FC236}">
                <a16:creationId xmlns:a16="http://schemas.microsoft.com/office/drawing/2014/main" id="{5898F7D5-B228-4442-8335-34EB20935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8"/>
          <a:stretch/>
        </p:blipFill>
        <p:spPr bwMode="auto">
          <a:xfrm>
            <a:off x="9389291" y="-6402"/>
            <a:ext cx="2904309" cy="1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90DC2A-3DAC-45E6-8DF2-80853651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54" y="3835572"/>
            <a:ext cx="4371317" cy="30224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3B2C8AC-2C98-4280-9BA7-466439E5D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59" y="4595383"/>
            <a:ext cx="6743859" cy="21818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2F40FAF-8C6E-47C9-9B35-5BE3237F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617" y="487738"/>
            <a:ext cx="5918454" cy="32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8DFD791-7CF3-414C-8084-B7BE52A31015}"/>
              </a:ext>
            </a:extLst>
          </p:cNvPr>
          <p:cNvSpPr txBox="1"/>
          <p:nvPr/>
        </p:nvSpPr>
        <p:spPr>
          <a:xfrm>
            <a:off x="1065705" y="546009"/>
            <a:ext cx="473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Topología de red</a:t>
            </a:r>
          </a:p>
        </p:txBody>
      </p:sp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909B3825-716A-4D03-B288-447FACCC8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1400175"/>
            <a:ext cx="114395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8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DFD791-7CF3-414C-8084-B7BE52A31015}"/>
              </a:ext>
            </a:extLst>
          </p:cNvPr>
          <p:cNvSpPr txBox="1"/>
          <p:nvPr/>
        </p:nvSpPr>
        <p:spPr>
          <a:xfrm>
            <a:off x="682101" y="1273946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Topología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red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Estos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clústeres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estan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conectados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por el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Fleet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puesto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las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aplicaciones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vienen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detalladas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aqui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despliegue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los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diferentes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proveedores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B7B707D-0C2B-4F74-988B-2A64B004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064895"/>
            <a:ext cx="5334000" cy="47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81D85-9B24-4EDB-9EF4-1449DD1D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57916"/>
            <a:ext cx="5011829" cy="1524000"/>
          </a:xfrm>
        </p:spPr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FLEET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F30B1A-3B4A-4603-A298-7BECFAFD4231}"/>
              </a:ext>
            </a:extLst>
          </p:cNvPr>
          <p:cNvSpPr txBox="1"/>
          <p:nvPr/>
        </p:nvSpPr>
        <p:spPr>
          <a:xfrm>
            <a:off x="762000" y="2907778"/>
            <a:ext cx="1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repos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944262B3-7014-400E-85C9-5B7FEF1AF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172" y="438150"/>
            <a:ext cx="3476625" cy="10858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82A1328-C28A-4576-8D69-E62CD66952FA}"/>
              </a:ext>
            </a:extLst>
          </p:cNvPr>
          <p:cNvSpPr txBox="1"/>
          <p:nvPr/>
        </p:nvSpPr>
        <p:spPr>
          <a:xfrm>
            <a:off x="762000" y="1503602"/>
            <a:ext cx="4091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 herramienta está implementada en Rancher, nos permite automatizar el despliegue de las aplicaciones por medio de </a:t>
            </a:r>
            <a:r>
              <a:rPr lang="es-E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1026" name="Picture 2" descr="Rancher 2.5 Embraces GitOps at Scale with Rancher Continuous Delivery">
            <a:extLst>
              <a:ext uri="{FF2B5EF4-FFF2-40B4-BE49-F238E27FC236}">
                <a16:creationId xmlns:a16="http://schemas.microsoft.com/office/drawing/2014/main" id="{167F62B3-2753-4D76-A3EB-70FA6F630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132" y="1811886"/>
            <a:ext cx="4839606" cy="37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Fleets">
            <a:hlinkClick r:id="" action="ppaction://media"/>
            <a:extLst>
              <a:ext uri="{FF2B5EF4-FFF2-40B4-BE49-F238E27FC236}">
                <a16:creationId xmlns:a16="http://schemas.microsoft.com/office/drawing/2014/main" id="{65930C6E-5559-4115-899D-17D6E09DF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901" y="3480958"/>
            <a:ext cx="6003628" cy="337704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82D8628-1ED1-42B3-8ACD-352FD8E623AC}"/>
              </a:ext>
            </a:extLst>
          </p:cNvPr>
          <p:cNvSpPr txBox="1"/>
          <p:nvPr/>
        </p:nvSpPr>
        <p:spPr>
          <a:xfrm>
            <a:off x="6987373" y="5599235"/>
            <a:ext cx="384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del proyecto: </a:t>
            </a: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/>
              </a:rPr>
              <a:t>https://github.com/Labraca/ARSO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63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11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447D04-50F9-46A1-9F25-C4BA8F826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15" r="33360" b="1"/>
          <a:stretch/>
        </p:blipFill>
        <p:spPr>
          <a:xfrm>
            <a:off x="2" y="10"/>
            <a:ext cx="2104481" cy="6857991"/>
          </a:xfrm>
          <a:custGeom>
            <a:avLst/>
            <a:gdLst/>
            <a:ahLst/>
            <a:cxnLst/>
            <a:rect l="l" t="t" r="r" b="b"/>
            <a:pathLst>
              <a:path w="2104481" h="6858001">
                <a:moveTo>
                  <a:pt x="0" y="0"/>
                </a:moveTo>
                <a:lnTo>
                  <a:pt x="631371" y="0"/>
                </a:lnTo>
                <a:lnTo>
                  <a:pt x="631371" y="1"/>
                </a:lnTo>
                <a:lnTo>
                  <a:pt x="1598581" y="1"/>
                </a:lnTo>
                <a:lnTo>
                  <a:pt x="1619235" y="52985"/>
                </a:lnTo>
                <a:cubicBezTo>
                  <a:pt x="1719191" y="327523"/>
                  <a:pt x="1785841" y="600965"/>
                  <a:pt x="1828671" y="803891"/>
                </a:cubicBezTo>
                <a:cubicBezTo>
                  <a:pt x="1975926" y="1501514"/>
                  <a:pt x="2082236" y="2211392"/>
                  <a:pt x="2096129" y="2925121"/>
                </a:cubicBezTo>
                <a:cubicBezTo>
                  <a:pt x="2104795" y="3349260"/>
                  <a:pt x="2114079" y="3729535"/>
                  <a:pt x="2082790" y="4099808"/>
                </a:cubicBezTo>
                <a:cubicBezTo>
                  <a:pt x="2044815" y="4550167"/>
                  <a:pt x="1946656" y="4985759"/>
                  <a:pt x="1713648" y="5467759"/>
                </a:cubicBezTo>
                <a:cubicBezTo>
                  <a:pt x="1466438" y="5978960"/>
                  <a:pt x="1134085" y="6441253"/>
                  <a:pt x="742641" y="6851640"/>
                </a:cubicBezTo>
                <a:lnTo>
                  <a:pt x="736233" y="6858001"/>
                </a:lnTo>
                <a:lnTo>
                  <a:pt x="520179" y="6858001"/>
                </a:lnTo>
                <a:lnTo>
                  <a:pt x="52017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9" name="Freeform: Shape 13">
            <a:extLst>
              <a:ext uri="{FF2B5EF4-FFF2-40B4-BE49-F238E27FC236}">
                <a16:creationId xmlns:a16="http://schemas.microsoft.com/office/drawing/2014/main" id="{5507C61F-55C2-482E-B916-A0C3A3A0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31194">
            <a:off x="354366" y="102924"/>
            <a:ext cx="1872343" cy="673981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F9FB09-E73C-4435-98BF-1AD95BC42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208" y="2054237"/>
            <a:ext cx="5420751" cy="354166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Nginx: 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http://web.gke.warso.studio/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http://web.azure.warso.studio/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s-E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Wordpress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http://wordpress.gke.warso.studio/</a:t>
            </a: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A7192E-C366-4E5C-865A-34A57F225A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721" r="21151" b="-2"/>
          <a:stretch/>
        </p:blipFill>
        <p:spPr>
          <a:xfrm>
            <a:off x="7260417" y="2722960"/>
            <a:ext cx="4931582" cy="4135040"/>
          </a:xfrm>
          <a:custGeom>
            <a:avLst/>
            <a:gdLst/>
            <a:ahLst/>
            <a:cxnLst/>
            <a:rect l="l" t="t" r="r" b="b"/>
            <a:pathLst>
              <a:path w="4931582" h="4135040">
                <a:moveTo>
                  <a:pt x="2552210" y="121"/>
                </a:moveTo>
                <a:cubicBezTo>
                  <a:pt x="3195748" y="6760"/>
                  <a:pt x="3804442" y="287311"/>
                  <a:pt x="4267212" y="466681"/>
                </a:cubicBezTo>
                <a:cubicBezTo>
                  <a:pt x="4468996" y="544715"/>
                  <a:pt x="4670782" y="622865"/>
                  <a:pt x="4871902" y="702362"/>
                </a:cubicBezTo>
                <a:lnTo>
                  <a:pt x="4931582" y="726580"/>
                </a:lnTo>
                <a:lnTo>
                  <a:pt x="4931582" y="4135040"/>
                </a:lnTo>
                <a:lnTo>
                  <a:pt x="173982" y="4135040"/>
                </a:lnTo>
                <a:lnTo>
                  <a:pt x="155445" y="4095529"/>
                </a:lnTo>
                <a:cubicBezTo>
                  <a:pt x="134157" y="4045291"/>
                  <a:pt x="114485" y="3993575"/>
                  <a:pt x="96519" y="3940386"/>
                </a:cubicBezTo>
                <a:cubicBezTo>
                  <a:pt x="-149797" y="3212027"/>
                  <a:pt x="80616" y="1935543"/>
                  <a:pt x="727333" y="1034973"/>
                </a:cubicBezTo>
                <a:cubicBezTo>
                  <a:pt x="1162734" y="428187"/>
                  <a:pt x="1634777" y="143879"/>
                  <a:pt x="2102481" y="43895"/>
                </a:cubicBezTo>
                <a:cubicBezTo>
                  <a:pt x="2253336" y="11643"/>
                  <a:pt x="2403701" y="-1412"/>
                  <a:pt x="2552210" y="121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B0BED2-BC48-412E-80D3-2F3834C8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1532083"/>
            <a:ext cx="4572000" cy="1524000"/>
          </a:xfrm>
        </p:spPr>
        <p:txBody>
          <a:bodyPr anchor="t">
            <a:normAutofit/>
          </a:bodyPr>
          <a:lstStyle/>
          <a:p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Despliegue de servicios.</a:t>
            </a:r>
          </a:p>
        </p:txBody>
      </p:sp>
      <p:pic>
        <p:nvPicPr>
          <p:cNvPr id="55" name="Picture 2" descr="NGINX Web Server |">
            <a:extLst>
              <a:ext uri="{FF2B5EF4-FFF2-40B4-BE49-F238E27FC236}">
                <a16:creationId xmlns:a16="http://schemas.microsoft.com/office/drawing/2014/main" id="{CDBA8DEB-1E42-4381-B2ED-37864DB0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542" y="-175601"/>
            <a:ext cx="1459456" cy="145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78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1EE98A-197B-4EC2-9554-32B61471E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StorageClass</a:t>
            </a:r>
          </a:p>
          <a:p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Proveedores de almacenamiento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8A9EF1-4CF4-4649-BE10-2498AB19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Volúmenes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867F073-C0E0-4DE0-96C7-8C88AA073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964278"/>
            <a:ext cx="5334000" cy="49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3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AEAE-1212-48D9-A100-790BA4C9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10" y="762000"/>
            <a:ext cx="4424289" cy="1524000"/>
          </a:xfrm>
        </p:spPr>
        <p:txBody>
          <a:bodyPr/>
          <a:lstStyle/>
          <a:p>
            <a:pPr algn="ctr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7DFB4EC-8050-4AE2-AEDA-CB4331E2E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94" y="110032"/>
            <a:ext cx="6054617" cy="64806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CA7F7C1-4B29-4B13-ACA4-4A68C924D17D}"/>
              </a:ext>
            </a:extLst>
          </p:cNvPr>
          <p:cNvSpPr txBox="1"/>
          <p:nvPr/>
        </p:nvSpPr>
        <p:spPr>
          <a:xfrm>
            <a:off x="7399605" y="2633009"/>
            <a:ext cx="37420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quiere desplegar una implementación en clúster Kubernetes de varias apps  orquestadas por Rancher </a:t>
            </a:r>
          </a:p>
        </p:txBody>
      </p:sp>
    </p:spTree>
    <p:extLst>
      <p:ext uri="{BB962C8B-B14F-4D97-AF65-F5344CB8AC3E}">
        <p14:creationId xmlns:p14="http://schemas.microsoft.com/office/powerpoint/2010/main" val="213920722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B1E73BB52882640BE4FFC5BBAC9A0E7" ma:contentTypeVersion="7" ma:contentTypeDescription="Crear nuevo documento." ma:contentTypeScope="" ma:versionID="385a98375524aa075762eb2e121591c7">
  <xsd:schema xmlns:xsd="http://www.w3.org/2001/XMLSchema" xmlns:xs="http://www.w3.org/2001/XMLSchema" xmlns:p="http://schemas.microsoft.com/office/2006/metadata/properties" xmlns:ns3="8e1d2e92-2d6b-466e-9ddc-630ca10f2b6c" xmlns:ns4="28fd03ca-d28d-412e-8e4c-312469aa82b3" targetNamespace="http://schemas.microsoft.com/office/2006/metadata/properties" ma:root="true" ma:fieldsID="a3d336a4bbb70fecd8fe130fcbe7cc75" ns3:_="" ns4:_="">
    <xsd:import namespace="8e1d2e92-2d6b-466e-9ddc-630ca10f2b6c"/>
    <xsd:import namespace="28fd03ca-d28d-412e-8e4c-312469aa82b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1d2e92-2d6b-466e-9ddc-630ca10f2b6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fd03ca-d28d-412e-8e4c-312469aa8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E32BC7-4359-454D-816B-85B1B1C6EFD0}">
  <ds:schemaRefs>
    <ds:schemaRef ds:uri="28fd03ca-d28d-412e-8e4c-312469aa82b3"/>
    <ds:schemaRef ds:uri="8e1d2e92-2d6b-466e-9ddc-630ca10f2b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6DE2A3B-EB01-4FEB-875C-6C0ACD001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0890D2-0383-4C1F-A473-8D0EA42BE0C2}">
  <ds:schemaRefs>
    <ds:schemaRef ds:uri="28fd03ca-d28d-412e-8e4c-312469aa82b3"/>
    <ds:schemaRef ds:uri="8e1d2e92-2d6b-466e-9ddc-630ca10f2b6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Panorámica</PresentationFormat>
  <Paragraphs>61</Paragraphs>
  <Slides>12</Slides>
  <Notes>3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Despliegue de un clúster de Kubernetes con Rancher en OpenStack, Google Cloud y Azure, implementando una topología de red de una empresa con distintos servidores.</vt:lpstr>
      <vt:lpstr>Empresas y servicios que se utilizan en este proyecto</vt:lpstr>
      <vt:lpstr>¿Qué es Rancher?</vt:lpstr>
      <vt:lpstr>Presentación de PowerPoint</vt:lpstr>
      <vt:lpstr>Presentación de PowerPoint</vt:lpstr>
      <vt:lpstr>FLEET</vt:lpstr>
      <vt:lpstr>Despliegue de servicios.</vt:lpstr>
      <vt:lpstr>Volúmenes</vt:lpstr>
      <vt:lpstr>Objetivo</vt:lpstr>
      <vt:lpstr>Balanceadores de carga y DNS</vt:lpstr>
      <vt:lpstr>Credenciales </vt:lpstr>
      <vt:lpstr>¡Muuuuchas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Despliegue de un clúster de Kubernetes con Rancher en OpenStack, Google Cloud y Azure, implementando una topología de red de una empresa con distintos servidores.</dc:title>
  <dc:creator>Angel Labraca</dc:creator>
  <cp:lastModifiedBy>Francisco José López Carrillo</cp:lastModifiedBy>
  <cp:revision>1</cp:revision>
  <dcterms:created xsi:type="dcterms:W3CDTF">2021-01-18T20:58:08Z</dcterms:created>
  <dcterms:modified xsi:type="dcterms:W3CDTF">2021-01-18T21:24:31Z</dcterms:modified>
</cp:coreProperties>
</file>